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67"/>
    <p:restoredTop sz="94693"/>
  </p:normalViewPr>
  <p:slideViewPr>
    <p:cSldViewPr snapToGrid="0" snapToObjects="1">
      <p:cViewPr varScale="1">
        <p:scale>
          <a:sx n="63" d="100"/>
          <a:sy n="63" d="100"/>
        </p:scale>
        <p:origin x="184"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45497-3786-424F-A8EB-BDBD268B5F58}"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94D5997-97A4-3349-8CF9-5E06C9B8F67C}">
      <dgm:prSet phldrT="[Text]"/>
      <dgm:spPr/>
      <dgm:t>
        <a:bodyPr/>
        <a:lstStyle/>
        <a:p>
          <a:r>
            <a:rPr lang="en-US" dirty="0"/>
            <a:t>Businesses in tourist industry may aim to attract clients</a:t>
          </a:r>
        </a:p>
      </dgm:t>
    </dgm:pt>
    <dgm:pt modelId="{F5A1969D-026C-2645-987D-C87C52BD8CEF}" type="parTrans" cxnId="{15D6F9D5-150A-6A46-8065-0CD66EA0BCDB}">
      <dgm:prSet/>
      <dgm:spPr/>
      <dgm:t>
        <a:bodyPr/>
        <a:lstStyle/>
        <a:p>
          <a:endParaRPr lang="en-US"/>
        </a:p>
      </dgm:t>
    </dgm:pt>
    <dgm:pt modelId="{D33C5A0A-5A29-294E-A81A-BB2A2F1023F5}" type="sibTrans" cxnId="{15D6F9D5-150A-6A46-8065-0CD66EA0BCDB}">
      <dgm:prSet/>
      <dgm:spPr/>
      <dgm:t>
        <a:bodyPr/>
        <a:lstStyle/>
        <a:p>
          <a:endParaRPr lang="en-US"/>
        </a:p>
      </dgm:t>
    </dgm:pt>
    <dgm:pt modelId="{A186B6CC-F712-704E-ACCA-B91D4C1F1B25}">
      <dgm:prSet phldrT="[Text]"/>
      <dgm:spPr/>
      <dgm:t>
        <a:bodyPr/>
        <a:lstStyle/>
        <a:p>
          <a:r>
            <a:rPr lang="en-US" dirty="0"/>
            <a:t>Organizations exploring venues world-wide may be looking for business opportunities</a:t>
          </a:r>
        </a:p>
      </dgm:t>
    </dgm:pt>
    <dgm:pt modelId="{657A58D9-BAF1-D94B-9D09-18025D2B9C8C}" type="parTrans" cxnId="{F4058ACC-5AD4-2443-892B-58C5CAE7FF3D}">
      <dgm:prSet/>
      <dgm:spPr/>
      <dgm:t>
        <a:bodyPr/>
        <a:lstStyle/>
        <a:p>
          <a:endParaRPr lang="en-US"/>
        </a:p>
      </dgm:t>
    </dgm:pt>
    <dgm:pt modelId="{C0602746-25A8-8B41-ADEC-B5C0090396F3}" type="sibTrans" cxnId="{F4058ACC-5AD4-2443-892B-58C5CAE7FF3D}">
      <dgm:prSet/>
      <dgm:spPr/>
      <dgm:t>
        <a:bodyPr/>
        <a:lstStyle/>
        <a:p>
          <a:endParaRPr lang="en-US"/>
        </a:p>
      </dgm:t>
    </dgm:pt>
    <dgm:pt modelId="{4620AE26-9DFA-B243-AF58-267E558CEE43}">
      <dgm:prSet phldrT="[Text]"/>
      <dgm:spPr/>
      <dgm:t>
        <a:bodyPr/>
        <a:lstStyle/>
        <a:p>
          <a:r>
            <a:rPr lang="en-US" dirty="0"/>
            <a:t>Policy makers may be looking to enhance the attractiveness of their cities</a:t>
          </a:r>
        </a:p>
      </dgm:t>
    </dgm:pt>
    <dgm:pt modelId="{0109AC10-B4B6-744B-8007-46E2A7B85BCD}" type="parTrans" cxnId="{AE93BCEA-A9F6-594E-B13C-C1867F0B192F}">
      <dgm:prSet/>
      <dgm:spPr/>
      <dgm:t>
        <a:bodyPr/>
        <a:lstStyle/>
        <a:p>
          <a:endParaRPr lang="en-US"/>
        </a:p>
      </dgm:t>
    </dgm:pt>
    <dgm:pt modelId="{D85E7E7A-11A1-9E4B-9CDF-7AD8C85F5495}" type="sibTrans" cxnId="{AE93BCEA-A9F6-594E-B13C-C1867F0B192F}">
      <dgm:prSet/>
      <dgm:spPr/>
      <dgm:t>
        <a:bodyPr/>
        <a:lstStyle/>
        <a:p>
          <a:endParaRPr lang="en-US"/>
        </a:p>
      </dgm:t>
    </dgm:pt>
    <dgm:pt modelId="{20A06031-E3E7-1A4D-A71F-0055E6A44CF2}" type="pres">
      <dgm:prSet presAssocID="{BE545497-3786-424F-A8EB-BDBD268B5F58}" presName="diagram" presStyleCnt="0">
        <dgm:presLayoutVars>
          <dgm:dir/>
          <dgm:resizeHandles val="exact"/>
        </dgm:presLayoutVars>
      </dgm:prSet>
      <dgm:spPr/>
    </dgm:pt>
    <dgm:pt modelId="{B425C48B-4F15-7C43-9F69-1F81E482862D}" type="pres">
      <dgm:prSet presAssocID="{F94D5997-97A4-3349-8CF9-5E06C9B8F67C}" presName="node" presStyleLbl="node1" presStyleIdx="0" presStyleCnt="3">
        <dgm:presLayoutVars>
          <dgm:bulletEnabled val="1"/>
        </dgm:presLayoutVars>
      </dgm:prSet>
      <dgm:spPr/>
    </dgm:pt>
    <dgm:pt modelId="{2E54369F-C20D-E347-B544-ADEFBD638812}" type="pres">
      <dgm:prSet presAssocID="{D33C5A0A-5A29-294E-A81A-BB2A2F1023F5}" presName="sibTrans" presStyleCnt="0"/>
      <dgm:spPr/>
    </dgm:pt>
    <dgm:pt modelId="{D6DB02EF-6AEC-794B-B68F-EEFB39C797C0}" type="pres">
      <dgm:prSet presAssocID="{A186B6CC-F712-704E-ACCA-B91D4C1F1B25}" presName="node" presStyleLbl="node1" presStyleIdx="1" presStyleCnt="3">
        <dgm:presLayoutVars>
          <dgm:bulletEnabled val="1"/>
        </dgm:presLayoutVars>
      </dgm:prSet>
      <dgm:spPr/>
    </dgm:pt>
    <dgm:pt modelId="{63F14AB1-95E6-5E4F-B27F-DDBD19920F35}" type="pres">
      <dgm:prSet presAssocID="{C0602746-25A8-8B41-ADEC-B5C0090396F3}" presName="sibTrans" presStyleCnt="0"/>
      <dgm:spPr/>
    </dgm:pt>
    <dgm:pt modelId="{C120F569-CA33-F246-AA14-540AA4A737DE}" type="pres">
      <dgm:prSet presAssocID="{4620AE26-9DFA-B243-AF58-267E558CEE43}" presName="node" presStyleLbl="node1" presStyleIdx="2" presStyleCnt="3">
        <dgm:presLayoutVars>
          <dgm:bulletEnabled val="1"/>
        </dgm:presLayoutVars>
      </dgm:prSet>
      <dgm:spPr/>
    </dgm:pt>
  </dgm:ptLst>
  <dgm:cxnLst>
    <dgm:cxn modelId="{BCF7904A-0D1D-924B-AC82-D5C8C6C51BAA}" type="presOf" srcId="{BE545497-3786-424F-A8EB-BDBD268B5F58}" destId="{20A06031-E3E7-1A4D-A71F-0055E6A44CF2}" srcOrd="0" destOrd="0" presId="urn:microsoft.com/office/officeart/2005/8/layout/default"/>
    <dgm:cxn modelId="{2DC7E04B-C72D-7F4D-881A-9DF710F46446}" type="presOf" srcId="{A186B6CC-F712-704E-ACCA-B91D4C1F1B25}" destId="{D6DB02EF-6AEC-794B-B68F-EEFB39C797C0}" srcOrd="0" destOrd="0" presId="urn:microsoft.com/office/officeart/2005/8/layout/default"/>
    <dgm:cxn modelId="{87D9B975-81D3-7348-88F0-5D1CFB189938}" type="presOf" srcId="{F94D5997-97A4-3349-8CF9-5E06C9B8F67C}" destId="{B425C48B-4F15-7C43-9F69-1F81E482862D}" srcOrd="0" destOrd="0" presId="urn:microsoft.com/office/officeart/2005/8/layout/default"/>
    <dgm:cxn modelId="{336C51C3-8EEB-2746-9BCB-9982CE566908}" type="presOf" srcId="{4620AE26-9DFA-B243-AF58-267E558CEE43}" destId="{C120F569-CA33-F246-AA14-540AA4A737DE}" srcOrd="0" destOrd="0" presId="urn:microsoft.com/office/officeart/2005/8/layout/default"/>
    <dgm:cxn modelId="{F4058ACC-5AD4-2443-892B-58C5CAE7FF3D}" srcId="{BE545497-3786-424F-A8EB-BDBD268B5F58}" destId="{A186B6CC-F712-704E-ACCA-B91D4C1F1B25}" srcOrd="1" destOrd="0" parTransId="{657A58D9-BAF1-D94B-9D09-18025D2B9C8C}" sibTransId="{C0602746-25A8-8B41-ADEC-B5C0090396F3}"/>
    <dgm:cxn modelId="{15D6F9D5-150A-6A46-8065-0CD66EA0BCDB}" srcId="{BE545497-3786-424F-A8EB-BDBD268B5F58}" destId="{F94D5997-97A4-3349-8CF9-5E06C9B8F67C}" srcOrd="0" destOrd="0" parTransId="{F5A1969D-026C-2645-987D-C87C52BD8CEF}" sibTransId="{D33C5A0A-5A29-294E-A81A-BB2A2F1023F5}"/>
    <dgm:cxn modelId="{AE93BCEA-A9F6-594E-B13C-C1867F0B192F}" srcId="{BE545497-3786-424F-A8EB-BDBD268B5F58}" destId="{4620AE26-9DFA-B243-AF58-267E558CEE43}" srcOrd="2" destOrd="0" parTransId="{0109AC10-B4B6-744B-8007-46E2A7B85BCD}" sibTransId="{D85E7E7A-11A1-9E4B-9CDF-7AD8C85F5495}"/>
    <dgm:cxn modelId="{2A9DD26C-E590-724E-938E-8CC142F8E226}" type="presParOf" srcId="{20A06031-E3E7-1A4D-A71F-0055E6A44CF2}" destId="{B425C48B-4F15-7C43-9F69-1F81E482862D}" srcOrd="0" destOrd="0" presId="urn:microsoft.com/office/officeart/2005/8/layout/default"/>
    <dgm:cxn modelId="{9EE790D2-404E-F64A-B1F8-D6C2F6149FD3}" type="presParOf" srcId="{20A06031-E3E7-1A4D-A71F-0055E6A44CF2}" destId="{2E54369F-C20D-E347-B544-ADEFBD638812}" srcOrd="1" destOrd="0" presId="urn:microsoft.com/office/officeart/2005/8/layout/default"/>
    <dgm:cxn modelId="{72FF1618-2852-454A-83DC-9588567CF716}" type="presParOf" srcId="{20A06031-E3E7-1A4D-A71F-0055E6A44CF2}" destId="{D6DB02EF-6AEC-794B-B68F-EEFB39C797C0}" srcOrd="2" destOrd="0" presId="urn:microsoft.com/office/officeart/2005/8/layout/default"/>
    <dgm:cxn modelId="{831DC458-7A21-1F4B-B7CA-8E65CC20CA72}" type="presParOf" srcId="{20A06031-E3E7-1A4D-A71F-0055E6A44CF2}" destId="{63F14AB1-95E6-5E4F-B27F-DDBD19920F35}" srcOrd="3" destOrd="0" presId="urn:microsoft.com/office/officeart/2005/8/layout/default"/>
    <dgm:cxn modelId="{5FC1B71E-79CA-E640-A139-0EF569C0E960}" type="presParOf" srcId="{20A06031-E3E7-1A4D-A71F-0055E6A44CF2}" destId="{C120F569-CA33-F246-AA14-540AA4A737D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5C48B-4F15-7C43-9F69-1F81E482862D}">
      <dsp:nvSpPr>
        <dsp:cNvPr id="0" name=""/>
        <dsp:cNvSpPr/>
      </dsp:nvSpPr>
      <dsp:spPr>
        <a:xfrm>
          <a:off x="0" y="1096962"/>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Businesses in tourist industry may aim to attract clients</a:t>
          </a:r>
        </a:p>
      </dsp:txBody>
      <dsp:txXfrm>
        <a:off x="0" y="1096962"/>
        <a:ext cx="3286125" cy="1971675"/>
      </dsp:txXfrm>
    </dsp:sp>
    <dsp:sp modelId="{D6DB02EF-6AEC-794B-B68F-EEFB39C797C0}">
      <dsp:nvSpPr>
        <dsp:cNvPr id="0" name=""/>
        <dsp:cNvSpPr/>
      </dsp:nvSpPr>
      <dsp:spPr>
        <a:xfrm>
          <a:off x="3614737" y="1096962"/>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Organizations exploring venues world-wide may be looking for business opportunities</a:t>
          </a:r>
        </a:p>
      </dsp:txBody>
      <dsp:txXfrm>
        <a:off x="3614737" y="1096962"/>
        <a:ext cx="3286125" cy="1971675"/>
      </dsp:txXfrm>
    </dsp:sp>
    <dsp:sp modelId="{C120F569-CA33-F246-AA14-540AA4A737DE}">
      <dsp:nvSpPr>
        <dsp:cNvPr id="0" name=""/>
        <dsp:cNvSpPr/>
      </dsp:nvSpPr>
      <dsp:spPr>
        <a:xfrm>
          <a:off x="7229475" y="1096962"/>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Policy makers may be looking to enhance the attractiveness of their cities</a:t>
          </a:r>
        </a:p>
      </dsp:txBody>
      <dsp:txXfrm>
        <a:off x="7229475" y="1096962"/>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36A7E-EC0F-1748-9A09-5BD322959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60C7FA-A1F8-0743-A72B-4FC3F2000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44C5BE-550A-C74A-BA44-FC3079CD8F8D}"/>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C87E996D-0E58-4A44-84BD-E3E649AEF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A7E5F-9784-404A-863E-48F9F4408750}"/>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1661770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38A1-D138-1944-A7DD-C62CF169F2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9D368D-E9A9-C141-8CEE-6609D2312F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7B0F7-FC29-9A44-8C1E-925DA8C5A19B}"/>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E23AB1EB-0A5E-034B-BAC3-FF42A0151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D4043-3E94-5F48-A8AE-20E567009792}"/>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288759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3FF39F-7D60-9846-AB96-DBBE3963F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3573E1-AB82-234B-BE8C-DB67041C35A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FA0B8-868A-FD4C-A0F5-F9B58195ECEF}"/>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2E049BA7-7EB7-C244-97F7-0A76BE748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10EBC-8683-C24B-ABF0-D7653E416AD2}"/>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11379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3334-0FD7-7D44-B5C0-750BB8B6F4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58060-0CA0-D14C-81AC-47E13499B5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4102D-05AE-6F48-9E3E-D08893973348}"/>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DF9455E1-187E-F046-BB3A-318C289EC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1E6F0-B32F-EB43-BBE8-052A8A1D25CD}"/>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230134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AFD5-E51F-314F-9EEF-3AF0075D62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C9F435-4552-4845-94CD-9C40828DC5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5B9D05-819E-C548-A940-047182B3156B}"/>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C52D7B14-4640-584A-A2FA-8028EC1B6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1D753-B62D-DD40-BEDD-57EC72F878D5}"/>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162365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7137-2605-F648-B2E2-B60D82B230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4EF3B-B36D-4C4C-8A36-44641152543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4755FF-49BF-AD47-B34F-BDAF60B1433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F9A80-76E0-AB46-A952-AF318EB75B6D}"/>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6" name="Footer Placeholder 5">
            <a:extLst>
              <a:ext uri="{FF2B5EF4-FFF2-40B4-BE49-F238E27FC236}">
                <a16:creationId xmlns:a16="http://schemas.microsoft.com/office/drawing/2014/main" id="{699CB9DB-F31A-824B-8767-C931C58372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13B029-A7E8-DE4E-9040-F573086399D9}"/>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27265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DB3A-E809-3240-A9F2-47919E3FCA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5A93AF-6193-4D45-BD92-CCA2FE634B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B84277-C336-E448-A1B1-824CA53BA0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404E90-20F4-874A-A5A4-319A4CA294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4A85B4-8973-FD4E-A3C6-B678C6782F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EF506B-1769-C249-B587-CF1118821F02}"/>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8" name="Footer Placeholder 7">
            <a:extLst>
              <a:ext uri="{FF2B5EF4-FFF2-40B4-BE49-F238E27FC236}">
                <a16:creationId xmlns:a16="http://schemas.microsoft.com/office/drawing/2014/main" id="{A0379A2E-AF0D-2B43-A00B-ECBD1EDAB0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2A3737-461B-EF42-97F1-A411498FC64B}"/>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191602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B1E6-2ECC-0543-A494-BCBD32DEB0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764C57-23C8-5C4C-9789-B4C316A99EA6}"/>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4" name="Footer Placeholder 3">
            <a:extLst>
              <a:ext uri="{FF2B5EF4-FFF2-40B4-BE49-F238E27FC236}">
                <a16:creationId xmlns:a16="http://schemas.microsoft.com/office/drawing/2014/main" id="{EC281BD7-E7A3-6A4E-95CC-A4DC72982F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606730-849F-D54A-AEAB-1A919F3BBA81}"/>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245151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2F7460-43EC-3845-95BF-4DABF99F7B7C}"/>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3" name="Footer Placeholder 2">
            <a:extLst>
              <a:ext uri="{FF2B5EF4-FFF2-40B4-BE49-F238E27FC236}">
                <a16:creationId xmlns:a16="http://schemas.microsoft.com/office/drawing/2014/main" id="{C3CD2F9A-E0EB-C546-AB30-A5F910C7E2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4CAE26-082D-A04E-B301-16335A4A1B6A}"/>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57108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D0A5-1ACF-D844-BDAF-7C6467C04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C57258-5907-FE44-A8DB-992FD7311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46EF36-7D09-DC49-8DD8-AEB2FED97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F67513-E50F-5542-9764-18889CAB8760}"/>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6" name="Footer Placeholder 5">
            <a:extLst>
              <a:ext uri="{FF2B5EF4-FFF2-40B4-BE49-F238E27FC236}">
                <a16:creationId xmlns:a16="http://schemas.microsoft.com/office/drawing/2014/main" id="{15D1CFDD-7B72-BC46-9763-F3023EC00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9C1153-74EB-2940-AB10-BCA8E77EE54B}"/>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3162159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454F-F2C2-DB4D-9D1C-89B21CA534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A72A44-B253-FF43-88DD-FEABA10035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A0610C-855B-A84A-9FF3-29CFF543D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2445DF-F803-CD48-A74D-841396A7AB4C}"/>
              </a:ext>
            </a:extLst>
          </p:cNvPr>
          <p:cNvSpPr>
            <a:spLocks noGrp="1"/>
          </p:cNvSpPr>
          <p:nvPr>
            <p:ph type="dt" sz="half" idx="10"/>
          </p:nvPr>
        </p:nvSpPr>
        <p:spPr/>
        <p:txBody>
          <a:bodyPr/>
          <a:lstStyle/>
          <a:p>
            <a:fld id="{E9CE2382-1500-C94E-96AB-BFD151F96BC3}" type="datetimeFigureOut">
              <a:rPr lang="en-US" smtClean="0"/>
              <a:t>2/7/19</a:t>
            </a:fld>
            <a:endParaRPr lang="en-US"/>
          </a:p>
        </p:txBody>
      </p:sp>
      <p:sp>
        <p:nvSpPr>
          <p:cNvPr id="6" name="Footer Placeholder 5">
            <a:extLst>
              <a:ext uri="{FF2B5EF4-FFF2-40B4-BE49-F238E27FC236}">
                <a16:creationId xmlns:a16="http://schemas.microsoft.com/office/drawing/2014/main" id="{8D9AE30D-A2C7-CE4B-89A2-2B6E78F09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EA5F92-9641-364A-A046-A7160E7F496B}"/>
              </a:ext>
            </a:extLst>
          </p:cNvPr>
          <p:cNvSpPr>
            <a:spLocks noGrp="1"/>
          </p:cNvSpPr>
          <p:nvPr>
            <p:ph type="sldNum" sz="quarter" idx="12"/>
          </p:nvPr>
        </p:nvSpPr>
        <p:spPr/>
        <p:txBody>
          <a:bodyPr/>
          <a:lstStyle/>
          <a:p>
            <a:fld id="{8BDD26E7-DEBC-FE4D-8B2E-D79A78D52327}" type="slidenum">
              <a:rPr lang="en-US" smtClean="0"/>
              <a:t>‹#›</a:t>
            </a:fld>
            <a:endParaRPr lang="en-US"/>
          </a:p>
        </p:txBody>
      </p:sp>
    </p:spTree>
    <p:extLst>
      <p:ext uri="{BB962C8B-B14F-4D97-AF65-F5344CB8AC3E}">
        <p14:creationId xmlns:p14="http://schemas.microsoft.com/office/powerpoint/2010/main" val="12675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06AA25-F3CC-9B49-8EBD-48BF63FDB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AFAD5-1D7F-994D-940D-C8265C491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5AA36-7C1E-E145-A680-53CFEBDB38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CE2382-1500-C94E-96AB-BFD151F96BC3}" type="datetimeFigureOut">
              <a:rPr lang="en-US" smtClean="0"/>
              <a:t>2/7/19</a:t>
            </a:fld>
            <a:endParaRPr lang="en-US"/>
          </a:p>
        </p:txBody>
      </p:sp>
      <p:sp>
        <p:nvSpPr>
          <p:cNvPr id="5" name="Footer Placeholder 4">
            <a:extLst>
              <a:ext uri="{FF2B5EF4-FFF2-40B4-BE49-F238E27FC236}">
                <a16:creationId xmlns:a16="http://schemas.microsoft.com/office/drawing/2014/main" id="{18C82A50-2BFE-164C-8C54-71BA85C55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AF68EE-CCC4-104A-B003-8DEC3F397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D26E7-DEBC-FE4D-8B2E-D79A78D52327}" type="slidenum">
              <a:rPr lang="en-US" smtClean="0"/>
              <a:t>‹#›</a:t>
            </a:fld>
            <a:endParaRPr lang="en-US"/>
          </a:p>
        </p:txBody>
      </p:sp>
    </p:spTree>
    <p:extLst>
      <p:ext uri="{BB962C8B-B14F-4D97-AF65-F5344CB8AC3E}">
        <p14:creationId xmlns:p14="http://schemas.microsoft.com/office/powerpoint/2010/main" val="1081539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List_of_postal_codes_of_Canada:_M" TargetMode="External"/><Relationship Id="rId2" Type="http://schemas.openxmlformats.org/officeDocument/2006/relationships/hyperlink" Target="https://nl.wikipedia.org/wiki/Lijst_van_postcodes_1000-1999_in_Nederland#1000-1099" TargetMode="External"/><Relationship Id="rId1" Type="http://schemas.openxmlformats.org/officeDocument/2006/relationships/slideLayout" Target="../slideLayouts/slideLayout2.xml"/><Relationship Id="rId6" Type="http://schemas.openxmlformats.org/officeDocument/2006/relationships/hyperlink" Target="https://api.foursquare.com/" TargetMode="External"/><Relationship Id="rId5" Type="http://schemas.openxmlformats.org/officeDocument/2006/relationships/hyperlink" Target="https://cocl.us/Geospatial_data" TargetMode="External"/><Relationship Id="rId4" Type="http://schemas.openxmlformats.org/officeDocument/2006/relationships/hyperlink" Target="https://geocoder.readthedocs.io/providers/ArcGIS.html"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geospatial_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DB7ADBC-26DA-450D-A8BF-E1ACCB466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234" y="1"/>
            <a:ext cx="6488456" cy="3036711"/>
          </a:xfrm>
          <a:custGeom>
            <a:avLst/>
            <a:gdLst>
              <a:gd name="connsiteX0" fmla="*/ 0 w 6488456"/>
              <a:gd name="connsiteY0" fmla="*/ 0 h 3036711"/>
              <a:gd name="connsiteX1" fmla="*/ 6488456 w 6488456"/>
              <a:gd name="connsiteY1" fmla="*/ 0 h 3036711"/>
              <a:gd name="connsiteX2" fmla="*/ 6482686 w 6488456"/>
              <a:gd name="connsiteY2" fmla="*/ 114279 h 3036711"/>
              <a:gd name="connsiteX3" fmla="*/ 3244228 w 6488456"/>
              <a:gd name="connsiteY3" fmla="*/ 3036711 h 3036711"/>
              <a:gd name="connsiteX4" fmla="*/ 5771 w 6488456"/>
              <a:gd name="connsiteY4" fmla="*/ 114279 h 3036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8456" h="3036711">
                <a:moveTo>
                  <a:pt x="0" y="0"/>
                </a:moveTo>
                <a:lnTo>
                  <a:pt x="6488456" y="0"/>
                </a:lnTo>
                <a:lnTo>
                  <a:pt x="6482686" y="114279"/>
                </a:lnTo>
                <a:cubicBezTo>
                  <a:pt x="6315984" y="1755766"/>
                  <a:pt x="4929697" y="3036711"/>
                  <a:pt x="3244228" y="3036711"/>
                </a:cubicBezTo>
                <a:cubicBezTo>
                  <a:pt x="1558760" y="3036711"/>
                  <a:pt x="172473" y="1755766"/>
                  <a:pt x="5771" y="11427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E3C0EDB-60D3-4CEF-8B80-C6D01E08D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6216"/>
            <a:ext cx="5198011" cy="3957242"/>
          </a:xfrm>
          <a:custGeom>
            <a:avLst/>
            <a:gdLst>
              <a:gd name="connsiteX0" fmla="*/ 1942747 w 5198011"/>
              <a:gd name="connsiteY0" fmla="*/ 0 h 3957242"/>
              <a:gd name="connsiteX1" fmla="*/ 5198011 w 5198011"/>
              <a:gd name="connsiteY1" fmla="*/ 3255264 h 3957242"/>
              <a:gd name="connsiteX2" fmla="*/ 5131876 w 5198011"/>
              <a:gd name="connsiteY2" fmla="*/ 3911314 h 3957242"/>
              <a:gd name="connsiteX3" fmla="*/ 5120066 w 5198011"/>
              <a:gd name="connsiteY3" fmla="*/ 3957242 h 3957242"/>
              <a:gd name="connsiteX4" fmla="*/ 0 w 5198011"/>
              <a:gd name="connsiteY4" fmla="*/ 3957242 h 3957242"/>
              <a:gd name="connsiteX5" fmla="*/ 0 w 5198011"/>
              <a:gd name="connsiteY5" fmla="*/ 647700 h 3957242"/>
              <a:gd name="connsiteX6" fmla="*/ 122698 w 5198011"/>
              <a:gd name="connsiteY6" fmla="*/ 555948 h 3957242"/>
              <a:gd name="connsiteX7" fmla="*/ 1942747 w 5198011"/>
              <a:gd name="connsiteY7" fmla="*/ 0 h 395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011" h="3957242">
                <a:moveTo>
                  <a:pt x="1942747" y="0"/>
                </a:moveTo>
                <a:cubicBezTo>
                  <a:pt x="3740580" y="0"/>
                  <a:pt x="5198011" y="1457431"/>
                  <a:pt x="5198011" y="3255264"/>
                </a:cubicBezTo>
                <a:cubicBezTo>
                  <a:pt x="5198011" y="3479993"/>
                  <a:pt x="5175239" y="3699404"/>
                  <a:pt x="5131876" y="3911314"/>
                </a:cubicBezTo>
                <a:lnTo>
                  <a:pt x="5120066" y="3957242"/>
                </a:lnTo>
                <a:lnTo>
                  <a:pt x="0" y="3957242"/>
                </a:lnTo>
                <a:lnTo>
                  <a:pt x="0" y="647700"/>
                </a:lnTo>
                <a:lnTo>
                  <a:pt x="122698" y="555948"/>
                </a:lnTo>
                <a:cubicBezTo>
                  <a:pt x="642241" y="204951"/>
                  <a:pt x="1268560" y="0"/>
                  <a:pt x="1942747"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40C269CE-FB56-4D68-8CFB-1CFD5F350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837" y="495702"/>
            <a:ext cx="6428625" cy="6357756"/>
          </a:xfrm>
          <a:custGeom>
            <a:avLst/>
            <a:gdLst>
              <a:gd name="connsiteX0" fmla="*/ 4279392 w 6428625"/>
              <a:gd name="connsiteY0" fmla="*/ 0 h 6357756"/>
              <a:gd name="connsiteX1" fmla="*/ 6319204 w 6428625"/>
              <a:gd name="connsiteY1" fmla="*/ 516500 h 6357756"/>
              <a:gd name="connsiteX2" fmla="*/ 6428625 w 6428625"/>
              <a:gd name="connsiteY2" fmla="*/ 579415 h 6357756"/>
              <a:gd name="connsiteX3" fmla="*/ 6428625 w 6428625"/>
              <a:gd name="connsiteY3" fmla="*/ 6357756 h 6357756"/>
              <a:gd name="connsiteX4" fmla="*/ 539921 w 6428625"/>
              <a:gd name="connsiteY4" fmla="*/ 6357756 h 6357756"/>
              <a:gd name="connsiteX5" fmla="*/ 516500 w 6428625"/>
              <a:gd name="connsiteY5" fmla="*/ 6319205 h 6357756"/>
              <a:gd name="connsiteX6" fmla="*/ 0 w 6428625"/>
              <a:gd name="connsiteY6" fmla="*/ 4279392 h 6357756"/>
              <a:gd name="connsiteX7" fmla="*/ 4279392 w 6428625"/>
              <a:gd name="connsiteY7" fmla="*/ 0 h 635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28625" h="6357756">
                <a:moveTo>
                  <a:pt x="4279392" y="0"/>
                </a:moveTo>
                <a:cubicBezTo>
                  <a:pt x="5017968" y="0"/>
                  <a:pt x="5712843" y="187105"/>
                  <a:pt x="6319204" y="516500"/>
                </a:cubicBezTo>
                <a:lnTo>
                  <a:pt x="6428625" y="579415"/>
                </a:lnTo>
                <a:lnTo>
                  <a:pt x="6428625" y="6357756"/>
                </a:lnTo>
                <a:lnTo>
                  <a:pt x="539921" y="6357756"/>
                </a:lnTo>
                <a:lnTo>
                  <a:pt x="516500" y="6319205"/>
                </a:lnTo>
                <a:cubicBezTo>
                  <a:pt x="187105" y="5712844"/>
                  <a:pt x="0" y="5017968"/>
                  <a:pt x="0" y="4279392"/>
                </a:cubicBezTo>
                <a:cubicBezTo>
                  <a:pt x="0" y="1915949"/>
                  <a:pt x="1915949" y="0"/>
                  <a:pt x="4279392"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6ED7E7F-75F7-4581-A930-C4DEBC2A8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4429" y="660294"/>
            <a:ext cx="6264033" cy="6193164"/>
          </a:xfrm>
          <a:custGeom>
            <a:avLst/>
            <a:gdLst>
              <a:gd name="connsiteX0" fmla="*/ 4114800 w 6264033"/>
              <a:gd name="connsiteY0" fmla="*/ 0 h 6193164"/>
              <a:gd name="connsiteX1" fmla="*/ 6248473 w 6264033"/>
              <a:gd name="connsiteY1" fmla="*/ 595714 h 6193164"/>
              <a:gd name="connsiteX2" fmla="*/ 6264033 w 6264033"/>
              <a:gd name="connsiteY2" fmla="*/ 605689 h 6193164"/>
              <a:gd name="connsiteX3" fmla="*/ 6264033 w 6264033"/>
              <a:gd name="connsiteY3" fmla="*/ 6193164 h 6193164"/>
              <a:gd name="connsiteX4" fmla="*/ 567718 w 6264033"/>
              <a:gd name="connsiteY4" fmla="*/ 6193164 h 6193164"/>
              <a:gd name="connsiteX5" fmla="*/ 496635 w 6264033"/>
              <a:gd name="connsiteY5" fmla="*/ 6076158 h 6193164"/>
              <a:gd name="connsiteX6" fmla="*/ 0 w 6264033"/>
              <a:gd name="connsiteY6" fmla="*/ 4114800 h 6193164"/>
              <a:gd name="connsiteX7" fmla="*/ 4114800 w 6264033"/>
              <a:gd name="connsiteY7" fmla="*/ 0 h 619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033" h="6193164">
                <a:moveTo>
                  <a:pt x="4114800" y="0"/>
                </a:moveTo>
                <a:cubicBezTo>
                  <a:pt x="4895986" y="0"/>
                  <a:pt x="5626328" y="217689"/>
                  <a:pt x="6248473" y="595714"/>
                </a:cubicBezTo>
                <a:lnTo>
                  <a:pt x="6264033" y="605689"/>
                </a:lnTo>
                <a:lnTo>
                  <a:pt x="6264033" y="6193164"/>
                </a:lnTo>
                <a:lnTo>
                  <a:pt x="567718" y="6193164"/>
                </a:lnTo>
                <a:lnTo>
                  <a:pt x="496635" y="6076158"/>
                </a:lnTo>
                <a:cubicBezTo>
                  <a:pt x="179909" y="5493119"/>
                  <a:pt x="0" y="4824969"/>
                  <a:pt x="0" y="4114800"/>
                </a:cubicBezTo>
                <a:cubicBezTo>
                  <a:pt x="0" y="1842259"/>
                  <a:pt x="1842259" y="0"/>
                  <a:pt x="4114800" y="0"/>
                </a:cubicBezTo>
                <a:close/>
              </a:path>
            </a:pathLst>
          </a:custGeom>
          <a:solidFill>
            <a:srgbClr val="3C3E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226742-4C05-6244-BE16-923B9BA40CB4}"/>
              </a:ext>
            </a:extLst>
          </p:cNvPr>
          <p:cNvSpPr>
            <a:spLocks noGrp="1"/>
          </p:cNvSpPr>
          <p:nvPr>
            <p:ph type="ctrTitle"/>
          </p:nvPr>
        </p:nvSpPr>
        <p:spPr>
          <a:xfrm>
            <a:off x="6789743" y="2442411"/>
            <a:ext cx="4996329" cy="2024404"/>
          </a:xfrm>
        </p:spPr>
        <p:txBody>
          <a:bodyPr>
            <a:normAutofit/>
          </a:bodyPr>
          <a:lstStyle/>
          <a:p>
            <a:r>
              <a:rPr lang="en-US" sz="5600">
                <a:solidFill>
                  <a:srgbClr val="FFFFFF"/>
                </a:solidFill>
              </a:rPr>
              <a:t>The Harmony of Neighborhoods</a:t>
            </a:r>
          </a:p>
        </p:txBody>
      </p:sp>
      <p:sp>
        <p:nvSpPr>
          <p:cNvPr id="3" name="Subtitle 2">
            <a:extLst>
              <a:ext uri="{FF2B5EF4-FFF2-40B4-BE49-F238E27FC236}">
                <a16:creationId xmlns:a16="http://schemas.microsoft.com/office/drawing/2014/main" id="{53BAF3BE-8B25-CD41-A17E-E685117A087B}"/>
              </a:ext>
            </a:extLst>
          </p:cNvPr>
          <p:cNvSpPr>
            <a:spLocks noGrp="1"/>
          </p:cNvSpPr>
          <p:nvPr>
            <p:ph type="subTitle" idx="1"/>
          </p:nvPr>
        </p:nvSpPr>
        <p:spPr>
          <a:xfrm>
            <a:off x="6789743" y="4632160"/>
            <a:ext cx="4996328" cy="1068293"/>
          </a:xfrm>
        </p:spPr>
        <p:txBody>
          <a:bodyPr>
            <a:normAutofit/>
          </a:bodyPr>
          <a:lstStyle/>
          <a:p>
            <a:r>
              <a:rPr lang="en-US" sz="2200">
                <a:solidFill>
                  <a:srgbClr val="FFFFFF"/>
                </a:solidFill>
              </a:rPr>
              <a:t>A comparison of venue clusters of boroughs in Amsterdam to venue clusters of boroughs in Toronto</a:t>
            </a:r>
          </a:p>
        </p:txBody>
      </p:sp>
      <p:pic>
        <p:nvPicPr>
          <p:cNvPr id="5" name="Picture 4">
            <a:extLst>
              <a:ext uri="{FF2B5EF4-FFF2-40B4-BE49-F238E27FC236}">
                <a16:creationId xmlns:a16="http://schemas.microsoft.com/office/drawing/2014/main" id="{FE2D7DFD-E44F-DC48-AF70-0888D29C5B3F}"/>
              </a:ext>
            </a:extLst>
          </p:cNvPr>
          <p:cNvPicPr>
            <a:picLocks noChangeAspect="1"/>
          </p:cNvPicPr>
          <p:nvPr/>
        </p:nvPicPr>
        <p:blipFill rotWithShape="1">
          <a:blip r:embed="rId2"/>
          <a:srcRect t="14019" b="19847"/>
          <a:stretch/>
        </p:blipFill>
        <p:spPr>
          <a:xfrm>
            <a:off x="979870" y="2"/>
            <a:ext cx="6069184" cy="2839783"/>
          </a:xfrm>
          <a:custGeom>
            <a:avLst/>
            <a:gdLst>
              <a:gd name="connsiteX0" fmla="*/ 0 w 6069184"/>
              <a:gd name="connsiteY0" fmla="*/ 0 h 2839783"/>
              <a:gd name="connsiteX1" fmla="*/ 6069184 w 6069184"/>
              <a:gd name="connsiteY1" fmla="*/ 0 h 2839783"/>
              <a:gd name="connsiteX2" fmla="*/ 6063824 w 6069184"/>
              <a:gd name="connsiteY2" fmla="*/ 106160 h 2839783"/>
              <a:gd name="connsiteX3" fmla="*/ 3034592 w 6069184"/>
              <a:gd name="connsiteY3" fmla="*/ 2839783 h 2839783"/>
              <a:gd name="connsiteX4" fmla="*/ 5361 w 6069184"/>
              <a:gd name="connsiteY4" fmla="*/ 106160 h 28397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184" h="2839783">
                <a:moveTo>
                  <a:pt x="0" y="0"/>
                </a:moveTo>
                <a:lnTo>
                  <a:pt x="6069184" y="0"/>
                </a:lnTo>
                <a:lnTo>
                  <a:pt x="6063824" y="106160"/>
                </a:lnTo>
                <a:cubicBezTo>
                  <a:pt x="5907892" y="1641596"/>
                  <a:pt x="4611168" y="2839783"/>
                  <a:pt x="3034592" y="2839783"/>
                </a:cubicBezTo>
                <a:cubicBezTo>
                  <a:pt x="1458016" y="2839783"/>
                  <a:pt x="161293" y="1641596"/>
                  <a:pt x="5361" y="106160"/>
                </a:cubicBezTo>
                <a:close/>
              </a:path>
            </a:pathLst>
          </a:custGeom>
        </p:spPr>
      </p:pic>
      <p:pic>
        <p:nvPicPr>
          <p:cNvPr id="8" name="Picture 7">
            <a:extLst>
              <a:ext uri="{FF2B5EF4-FFF2-40B4-BE49-F238E27FC236}">
                <a16:creationId xmlns:a16="http://schemas.microsoft.com/office/drawing/2014/main" id="{25D3EE02-2D91-D445-8B29-951B50ABAD5D}"/>
              </a:ext>
            </a:extLst>
          </p:cNvPr>
          <p:cNvPicPr>
            <a:picLocks noChangeAspect="1"/>
          </p:cNvPicPr>
          <p:nvPr/>
        </p:nvPicPr>
        <p:blipFill rotWithShape="1">
          <a:blip r:embed="rId3"/>
          <a:srcRect l="6254" r="9010" b="1"/>
          <a:stretch/>
        </p:blipFill>
        <p:spPr>
          <a:xfrm>
            <a:off x="0" y="3299699"/>
            <a:ext cx="5327180" cy="3733214"/>
          </a:xfrm>
          <a:custGeom>
            <a:avLst/>
            <a:gdLst>
              <a:gd name="connsiteX0" fmla="*/ 1956463 w 5001415"/>
              <a:gd name="connsiteY0" fmla="*/ 0 h 3733214"/>
              <a:gd name="connsiteX1" fmla="*/ 5001415 w 5001415"/>
              <a:gd name="connsiteY1" fmla="*/ 3044952 h 3733214"/>
              <a:gd name="connsiteX2" fmla="*/ 4939553 w 5001415"/>
              <a:gd name="connsiteY2" fmla="*/ 3658617 h 3733214"/>
              <a:gd name="connsiteX3" fmla="*/ 4920372 w 5001415"/>
              <a:gd name="connsiteY3" fmla="*/ 3733214 h 3733214"/>
              <a:gd name="connsiteX4" fmla="*/ 0 w 5001415"/>
              <a:gd name="connsiteY4" fmla="*/ 3733214 h 3733214"/>
              <a:gd name="connsiteX5" fmla="*/ 0 w 5001415"/>
              <a:gd name="connsiteY5" fmla="*/ 713124 h 3733214"/>
              <a:gd name="connsiteX6" fmla="*/ 19591 w 5001415"/>
              <a:gd name="connsiteY6" fmla="*/ 695319 h 3733214"/>
              <a:gd name="connsiteX7" fmla="*/ 1956463 w 5001415"/>
              <a:gd name="connsiteY7" fmla="*/ 0 h 373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1415" h="3733214">
                <a:moveTo>
                  <a:pt x="1956463" y="0"/>
                </a:moveTo>
                <a:cubicBezTo>
                  <a:pt x="3638144" y="0"/>
                  <a:pt x="5001415" y="1363271"/>
                  <a:pt x="5001415" y="3044952"/>
                </a:cubicBezTo>
                <a:cubicBezTo>
                  <a:pt x="5001415" y="3255162"/>
                  <a:pt x="4980114" y="3460397"/>
                  <a:pt x="4939553" y="3658617"/>
                </a:cubicBezTo>
                <a:lnTo>
                  <a:pt x="4920372" y="3733214"/>
                </a:lnTo>
                <a:lnTo>
                  <a:pt x="0" y="3733214"/>
                </a:lnTo>
                <a:lnTo>
                  <a:pt x="0" y="713124"/>
                </a:lnTo>
                <a:lnTo>
                  <a:pt x="19591" y="695319"/>
                </a:lnTo>
                <a:cubicBezTo>
                  <a:pt x="545938" y="260939"/>
                  <a:pt x="1220728" y="0"/>
                  <a:pt x="1956463" y="0"/>
                </a:cubicBezTo>
                <a:close/>
              </a:path>
            </a:pathLst>
          </a:custGeom>
        </p:spPr>
      </p:pic>
    </p:spTree>
    <p:extLst>
      <p:ext uri="{BB962C8B-B14F-4D97-AF65-F5344CB8AC3E}">
        <p14:creationId xmlns:p14="http://schemas.microsoft.com/office/powerpoint/2010/main" val="1704725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B74-52CB-F149-A998-F5DC1967E9D7}"/>
              </a:ext>
            </a:extLst>
          </p:cNvPr>
          <p:cNvSpPr>
            <a:spLocks noGrp="1"/>
          </p:cNvSpPr>
          <p:nvPr>
            <p:ph type="title"/>
          </p:nvPr>
        </p:nvSpPr>
        <p:spPr/>
        <p:txBody>
          <a:bodyPr/>
          <a:lstStyle/>
          <a:p>
            <a:pPr algn="ctr"/>
            <a:r>
              <a:rPr lang="en-US" dirty="0"/>
              <a:t>Results – Machine learning (cont.)</a:t>
            </a:r>
          </a:p>
        </p:txBody>
      </p:sp>
      <p:pic>
        <p:nvPicPr>
          <p:cNvPr id="6" name="Content Placeholder 5">
            <a:extLst>
              <a:ext uri="{FF2B5EF4-FFF2-40B4-BE49-F238E27FC236}">
                <a16:creationId xmlns:a16="http://schemas.microsoft.com/office/drawing/2014/main" id="{05E0FB4D-2678-A243-98FA-14E26E12621D}"/>
              </a:ext>
            </a:extLst>
          </p:cNvPr>
          <p:cNvPicPr>
            <a:picLocks noGrp="1" noChangeAspect="1"/>
          </p:cNvPicPr>
          <p:nvPr>
            <p:ph idx="1"/>
          </p:nvPr>
        </p:nvPicPr>
        <p:blipFill>
          <a:blip r:embed="rId2"/>
          <a:stretch>
            <a:fillRect/>
          </a:stretch>
        </p:blipFill>
        <p:spPr>
          <a:xfrm>
            <a:off x="1036320" y="2134193"/>
            <a:ext cx="10119360" cy="3734201"/>
          </a:xfrm>
        </p:spPr>
      </p:pic>
    </p:spTree>
    <p:extLst>
      <p:ext uri="{BB962C8B-B14F-4D97-AF65-F5344CB8AC3E}">
        <p14:creationId xmlns:p14="http://schemas.microsoft.com/office/powerpoint/2010/main" val="3643751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6A45-D1C4-0D47-BD8B-903D3558F2EB}"/>
              </a:ext>
            </a:extLst>
          </p:cNvPr>
          <p:cNvSpPr>
            <a:spLocks noGrp="1"/>
          </p:cNvSpPr>
          <p:nvPr>
            <p:ph type="title"/>
          </p:nvPr>
        </p:nvSpPr>
        <p:spPr/>
        <p:txBody>
          <a:bodyPr/>
          <a:lstStyle/>
          <a:p>
            <a:pPr algn="ctr"/>
            <a:r>
              <a:rPr lang="en-US" dirty="0"/>
              <a:t>Results – Machine learning (cont.)</a:t>
            </a:r>
          </a:p>
        </p:txBody>
      </p:sp>
      <p:pic>
        <p:nvPicPr>
          <p:cNvPr id="5" name="Content Placeholder 4">
            <a:extLst>
              <a:ext uri="{FF2B5EF4-FFF2-40B4-BE49-F238E27FC236}">
                <a16:creationId xmlns:a16="http://schemas.microsoft.com/office/drawing/2014/main" id="{837DF121-CA87-3F4F-9FC2-2C844726AD93}"/>
              </a:ext>
            </a:extLst>
          </p:cNvPr>
          <p:cNvPicPr>
            <a:picLocks noGrp="1" noChangeAspect="1"/>
          </p:cNvPicPr>
          <p:nvPr>
            <p:ph idx="1"/>
          </p:nvPr>
        </p:nvPicPr>
        <p:blipFill>
          <a:blip r:embed="rId2"/>
          <a:stretch>
            <a:fillRect/>
          </a:stretch>
        </p:blipFill>
        <p:spPr>
          <a:xfrm>
            <a:off x="2316797" y="1825625"/>
            <a:ext cx="7558406" cy="4351338"/>
          </a:xfrm>
        </p:spPr>
      </p:pic>
    </p:spTree>
    <p:extLst>
      <p:ext uri="{BB962C8B-B14F-4D97-AF65-F5344CB8AC3E}">
        <p14:creationId xmlns:p14="http://schemas.microsoft.com/office/powerpoint/2010/main" val="3938307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77ACA-45C4-7C4C-868F-403931ED5605}"/>
              </a:ext>
            </a:extLst>
          </p:cNvPr>
          <p:cNvSpPr>
            <a:spLocks noGrp="1"/>
          </p:cNvSpPr>
          <p:nvPr>
            <p:ph type="title"/>
          </p:nvPr>
        </p:nvSpPr>
        <p:spPr/>
        <p:txBody>
          <a:bodyPr/>
          <a:lstStyle/>
          <a:p>
            <a:pPr algn="ctr"/>
            <a:r>
              <a:rPr lang="en-US" dirty="0"/>
              <a:t>Results – Machine learning (cont.)</a:t>
            </a:r>
          </a:p>
        </p:txBody>
      </p:sp>
      <p:pic>
        <p:nvPicPr>
          <p:cNvPr id="5" name="Content Placeholder 4">
            <a:extLst>
              <a:ext uri="{FF2B5EF4-FFF2-40B4-BE49-F238E27FC236}">
                <a16:creationId xmlns:a16="http://schemas.microsoft.com/office/drawing/2014/main" id="{0776EF42-1EF7-284F-9883-8EC9763BB4F4}"/>
              </a:ext>
            </a:extLst>
          </p:cNvPr>
          <p:cNvPicPr>
            <a:picLocks noGrp="1" noChangeAspect="1"/>
          </p:cNvPicPr>
          <p:nvPr>
            <p:ph idx="1"/>
          </p:nvPr>
        </p:nvPicPr>
        <p:blipFill>
          <a:blip r:embed="rId2"/>
          <a:stretch>
            <a:fillRect/>
          </a:stretch>
        </p:blipFill>
        <p:spPr>
          <a:xfrm>
            <a:off x="2311039" y="1825625"/>
            <a:ext cx="7569921" cy="4351338"/>
          </a:xfrm>
        </p:spPr>
      </p:pic>
    </p:spTree>
    <p:extLst>
      <p:ext uri="{BB962C8B-B14F-4D97-AF65-F5344CB8AC3E}">
        <p14:creationId xmlns:p14="http://schemas.microsoft.com/office/powerpoint/2010/main" val="3840016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9DB5-E592-604F-9556-3BE4EB99049B}"/>
              </a:ext>
            </a:extLst>
          </p:cNvPr>
          <p:cNvSpPr>
            <a:spLocks noGrp="1"/>
          </p:cNvSpPr>
          <p:nvPr>
            <p:ph type="title"/>
          </p:nvPr>
        </p:nvSpPr>
        <p:spPr>
          <a:xfrm>
            <a:off x="838200" y="365125"/>
            <a:ext cx="10515600" cy="1325563"/>
          </a:xfrm>
        </p:spPr>
        <p:txBody>
          <a:bodyPr/>
          <a:lstStyle/>
          <a:p>
            <a:pPr algn="ctr"/>
            <a:r>
              <a:rPr lang="en-US" dirty="0"/>
              <a:t>Results – Euclidean distances</a:t>
            </a:r>
          </a:p>
        </p:txBody>
      </p:sp>
      <p:sp>
        <p:nvSpPr>
          <p:cNvPr id="3" name="Content Placeholder 2">
            <a:extLst>
              <a:ext uri="{FF2B5EF4-FFF2-40B4-BE49-F238E27FC236}">
                <a16:creationId xmlns:a16="http://schemas.microsoft.com/office/drawing/2014/main" id="{7BFB47A1-379A-9848-86A0-9DAB70E3ACB6}"/>
              </a:ext>
            </a:extLst>
          </p:cNvPr>
          <p:cNvSpPr>
            <a:spLocks noGrp="1"/>
          </p:cNvSpPr>
          <p:nvPr>
            <p:ph idx="1"/>
          </p:nvPr>
        </p:nvSpPr>
        <p:spPr>
          <a:xfrm>
            <a:off x="838200" y="1825625"/>
            <a:ext cx="10515600" cy="4351338"/>
          </a:xfrm>
        </p:spPr>
        <p:txBody>
          <a:bodyPr/>
          <a:lstStyle/>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7697E5C5-1362-764A-A9ED-75517A25D3FE}"/>
              </a:ext>
            </a:extLst>
          </p:cNvPr>
          <p:cNvPicPr>
            <a:picLocks noChangeAspect="1"/>
          </p:cNvPicPr>
          <p:nvPr/>
        </p:nvPicPr>
        <p:blipFill>
          <a:blip r:embed="rId2"/>
          <a:stretch>
            <a:fillRect/>
          </a:stretch>
        </p:blipFill>
        <p:spPr>
          <a:xfrm>
            <a:off x="1898650" y="1622280"/>
            <a:ext cx="8394700" cy="5121275"/>
          </a:xfrm>
          <a:prstGeom prst="rect">
            <a:avLst/>
          </a:prstGeom>
        </p:spPr>
      </p:pic>
    </p:spTree>
    <p:extLst>
      <p:ext uri="{BB962C8B-B14F-4D97-AF65-F5344CB8AC3E}">
        <p14:creationId xmlns:p14="http://schemas.microsoft.com/office/powerpoint/2010/main" val="264330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43239-1727-4048-B520-33A8F6BE096A}"/>
              </a:ext>
            </a:extLst>
          </p:cNvPr>
          <p:cNvSpPr>
            <a:spLocks noGrp="1"/>
          </p:cNvSpPr>
          <p:nvPr>
            <p:ph type="title"/>
          </p:nvPr>
        </p:nvSpPr>
        <p:spPr>
          <a:xfrm>
            <a:off x="838200" y="0"/>
            <a:ext cx="10515600" cy="1099309"/>
          </a:xfrm>
        </p:spPr>
        <p:txBody>
          <a:bodyPr/>
          <a:lstStyle/>
          <a:p>
            <a:pPr algn="ctr"/>
            <a:r>
              <a:rPr lang="en-US" dirty="0"/>
              <a:t>Similar clusters</a:t>
            </a:r>
          </a:p>
        </p:txBody>
      </p:sp>
      <p:pic>
        <p:nvPicPr>
          <p:cNvPr id="5" name="Content Placeholder 4">
            <a:extLst>
              <a:ext uri="{FF2B5EF4-FFF2-40B4-BE49-F238E27FC236}">
                <a16:creationId xmlns:a16="http://schemas.microsoft.com/office/drawing/2014/main" id="{76F28782-1CB1-E24D-ABF7-4EEDF84FF6A1}"/>
              </a:ext>
            </a:extLst>
          </p:cNvPr>
          <p:cNvPicPr>
            <a:picLocks noGrp="1" noChangeAspect="1"/>
          </p:cNvPicPr>
          <p:nvPr>
            <p:ph idx="1"/>
          </p:nvPr>
        </p:nvPicPr>
        <p:blipFill>
          <a:blip r:embed="rId2"/>
          <a:stretch>
            <a:fillRect/>
          </a:stretch>
        </p:blipFill>
        <p:spPr>
          <a:xfrm>
            <a:off x="3172012" y="1250843"/>
            <a:ext cx="6221370" cy="3089130"/>
          </a:xfrm>
        </p:spPr>
      </p:pic>
      <p:pic>
        <p:nvPicPr>
          <p:cNvPr id="7" name="Picture 6">
            <a:extLst>
              <a:ext uri="{FF2B5EF4-FFF2-40B4-BE49-F238E27FC236}">
                <a16:creationId xmlns:a16="http://schemas.microsoft.com/office/drawing/2014/main" id="{75CE7015-3BC1-E24A-9958-9D1649D0B0D2}"/>
              </a:ext>
            </a:extLst>
          </p:cNvPr>
          <p:cNvPicPr>
            <a:picLocks noChangeAspect="1"/>
          </p:cNvPicPr>
          <p:nvPr/>
        </p:nvPicPr>
        <p:blipFill>
          <a:blip r:embed="rId3"/>
          <a:stretch>
            <a:fillRect/>
          </a:stretch>
        </p:blipFill>
        <p:spPr>
          <a:xfrm>
            <a:off x="3158157" y="4491507"/>
            <a:ext cx="6235225" cy="2485953"/>
          </a:xfrm>
          <a:prstGeom prst="rect">
            <a:avLst/>
          </a:prstGeom>
        </p:spPr>
      </p:pic>
    </p:spTree>
    <p:extLst>
      <p:ext uri="{BB962C8B-B14F-4D97-AF65-F5344CB8AC3E}">
        <p14:creationId xmlns:p14="http://schemas.microsoft.com/office/powerpoint/2010/main" val="238649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C319-DEED-1D46-89DF-A2A3006AB845}"/>
              </a:ext>
            </a:extLst>
          </p:cNvPr>
          <p:cNvSpPr>
            <a:spLocks noGrp="1"/>
          </p:cNvSpPr>
          <p:nvPr>
            <p:ph type="title"/>
          </p:nvPr>
        </p:nvSpPr>
        <p:spPr/>
        <p:txBody>
          <a:bodyPr/>
          <a:lstStyle/>
          <a:p>
            <a:pPr algn="ctr"/>
            <a:r>
              <a:rPr lang="en-US" dirty="0"/>
              <a:t>Dissimilar clusters</a:t>
            </a:r>
          </a:p>
        </p:txBody>
      </p:sp>
      <p:pic>
        <p:nvPicPr>
          <p:cNvPr id="5" name="Content Placeholder 4">
            <a:extLst>
              <a:ext uri="{FF2B5EF4-FFF2-40B4-BE49-F238E27FC236}">
                <a16:creationId xmlns:a16="http://schemas.microsoft.com/office/drawing/2014/main" id="{9D332D3D-7BFF-EC47-841F-FFD780001C6C}"/>
              </a:ext>
            </a:extLst>
          </p:cNvPr>
          <p:cNvPicPr>
            <a:picLocks noGrp="1" noChangeAspect="1"/>
          </p:cNvPicPr>
          <p:nvPr>
            <p:ph idx="1"/>
          </p:nvPr>
        </p:nvPicPr>
        <p:blipFill>
          <a:blip r:embed="rId2"/>
          <a:stretch>
            <a:fillRect/>
          </a:stretch>
        </p:blipFill>
        <p:spPr>
          <a:xfrm>
            <a:off x="2867891" y="1611889"/>
            <a:ext cx="6525491" cy="2860531"/>
          </a:xfrm>
        </p:spPr>
      </p:pic>
      <p:pic>
        <p:nvPicPr>
          <p:cNvPr id="7" name="Picture 6">
            <a:extLst>
              <a:ext uri="{FF2B5EF4-FFF2-40B4-BE49-F238E27FC236}">
                <a16:creationId xmlns:a16="http://schemas.microsoft.com/office/drawing/2014/main" id="{55B83DC0-2874-9D41-8A91-7C4EBC576B90}"/>
              </a:ext>
            </a:extLst>
          </p:cNvPr>
          <p:cNvPicPr>
            <a:picLocks noChangeAspect="1"/>
          </p:cNvPicPr>
          <p:nvPr/>
        </p:nvPicPr>
        <p:blipFill>
          <a:blip r:embed="rId3"/>
          <a:stretch>
            <a:fillRect/>
          </a:stretch>
        </p:blipFill>
        <p:spPr>
          <a:xfrm>
            <a:off x="2867890" y="4922116"/>
            <a:ext cx="6525491" cy="1739900"/>
          </a:xfrm>
          <a:prstGeom prst="rect">
            <a:avLst/>
          </a:prstGeom>
        </p:spPr>
      </p:pic>
    </p:spTree>
    <p:extLst>
      <p:ext uri="{BB962C8B-B14F-4D97-AF65-F5344CB8AC3E}">
        <p14:creationId xmlns:p14="http://schemas.microsoft.com/office/powerpoint/2010/main" val="1884344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B921-A373-F049-BF81-164A15445618}"/>
              </a:ext>
            </a:extLst>
          </p:cNvPr>
          <p:cNvSpPr>
            <a:spLocks noGrp="1"/>
          </p:cNvSpPr>
          <p:nvPr>
            <p:ph type="title"/>
          </p:nvPr>
        </p:nvSpPr>
        <p:spPr/>
        <p:txBody>
          <a:bodyPr/>
          <a:lstStyle/>
          <a:p>
            <a:pPr algn="ctr"/>
            <a:r>
              <a:rPr lang="en-US" dirty="0"/>
              <a:t>Discussion</a:t>
            </a:r>
          </a:p>
        </p:txBody>
      </p:sp>
      <p:sp>
        <p:nvSpPr>
          <p:cNvPr id="3" name="Content Placeholder 2">
            <a:extLst>
              <a:ext uri="{FF2B5EF4-FFF2-40B4-BE49-F238E27FC236}">
                <a16:creationId xmlns:a16="http://schemas.microsoft.com/office/drawing/2014/main" id="{D21286BC-D26E-6049-9C2A-9A5617A20D6E}"/>
              </a:ext>
            </a:extLst>
          </p:cNvPr>
          <p:cNvSpPr>
            <a:spLocks noGrp="1"/>
          </p:cNvSpPr>
          <p:nvPr>
            <p:ph idx="1"/>
          </p:nvPr>
        </p:nvSpPr>
        <p:spPr/>
        <p:txBody>
          <a:bodyPr>
            <a:normAutofit/>
          </a:bodyPr>
          <a:lstStyle/>
          <a:p>
            <a:r>
              <a:rPr lang="en-US" dirty="0"/>
              <a:t>The results show similar and dissimilar venue clusters of boroughs and neighborhoods in Amsterdam and Toronto and venues most commonly found in those clusters. </a:t>
            </a:r>
          </a:p>
          <a:p>
            <a:r>
              <a:rPr lang="en-US" dirty="0"/>
              <a:t>Knowledge about venue clusters in one city center can be used for decisions to be made about the other city center by organizations in the tourism industry, organizations considering investments in venues, and public decision makers.</a:t>
            </a:r>
          </a:p>
          <a:p>
            <a:r>
              <a:rPr lang="en-US" dirty="0"/>
              <a:t>Dissimilarities may point to unique aspects of Amsterdam and Toronto, presenting potential challenges and opportunities.</a:t>
            </a:r>
          </a:p>
          <a:p>
            <a:endParaRPr lang="en-US" dirty="0"/>
          </a:p>
        </p:txBody>
      </p:sp>
    </p:spTree>
    <p:extLst>
      <p:ext uri="{BB962C8B-B14F-4D97-AF65-F5344CB8AC3E}">
        <p14:creationId xmlns:p14="http://schemas.microsoft.com/office/powerpoint/2010/main" val="268634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2634-2659-8146-9E5A-FE985022EE84}"/>
              </a:ext>
            </a:extLst>
          </p:cNvPr>
          <p:cNvSpPr>
            <a:spLocks noGrp="1"/>
          </p:cNvSpPr>
          <p:nvPr>
            <p:ph type="title"/>
          </p:nvPr>
        </p:nvSpPr>
        <p:spPr/>
        <p:txBody>
          <a:bodyPr/>
          <a:lstStyle/>
          <a:p>
            <a:pPr algn="ctr"/>
            <a:r>
              <a:rPr lang="en-US" dirty="0"/>
              <a:t>Why compare venue clusters of boroughs in Amsterdam and Toronto?</a:t>
            </a:r>
          </a:p>
        </p:txBody>
      </p:sp>
      <p:graphicFrame>
        <p:nvGraphicFramePr>
          <p:cNvPr id="4" name="Content Placeholder 3">
            <a:extLst>
              <a:ext uri="{FF2B5EF4-FFF2-40B4-BE49-F238E27FC236}">
                <a16:creationId xmlns:a16="http://schemas.microsoft.com/office/drawing/2014/main" id="{6AC61A7F-7C10-1946-BD16-2241570B1550}"/>
              </a:ext>
            </a:extLst>
          </p:cNvPr>
          <p:cNvGraphicFramePr>
            <a:graphicFrameLocks noGrp="1"/>
          </p:cNvGraphicFramePr>
          <p:nvPr>
            <p:ph idx="1"/>
            <p:extLst>
              <p:ext uri="{D42A27DB-BD31-4B8C-83A1-F6EECF244321}">
                <p14:modId xmlns:p14="http://schemas.microsoft.com/office/powerpoint/2010/main" val="1208564583"/>
              </p:ext>
            </p:extLst>
          </p:nvPr>
        </p:nvGraphicFramePr>
        <p:xfrm>
          <a:off x="838200" y="1971040"/>
          <a:ext cx="10515600" cy="4165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71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DDF4-1BF0-0442-9AC6-DEC246A56885}"/>
              </a:ext>
            </a:extLst>
          </p:cNvPr>
          <p:cNvSpPr>
            <a:spLocks noGrp="1"/>
          </p:cNvSpPr>
          <p:nvPr>
            <p:ph type="title"/>
          </p:nvPr>
        </p:nvSpPr>
        <p:spPr/>
        <p:txBody>
          <a:bodyPr/>
          <a:lstStyle/>
          <a:p>
            <a:r>
              <a:rPr lang="en-US" dirty="0"/>
              <a:t>Description of data and its usage</a:t>
            </a:r>
          </a:p>
        </p:txBody>
      </p:sp>
      <p:sp>
        <p:nvSpPr>
          <p:cNvPr id="3" name="Content Placeholder 2">
            <a:extLst>
              <a:ext uri="{FF2B5EF4-FFF2-40B4-BE49-F238E27FC236}">
                <a16:creationId xmlns:a16="http://schemas.microsoft.com/office/drawing/2014/main" id="{E4426E94-B7D7-404D-A682-59C31464E76A}"/>
              </a:ext>
            </a:extLst>
          </p:cNvPr>
          <p:cNvSpPr>
            <a:spLocks noGrp="1"/>
          </p:cNvSpPr>
          <p:nvPr>
            <p:ph idx="1"/>
          </p:nvPr>
        </p:nvSpPr>
        <p:spPr>
          <a:xfrm>
            <a:off x="838200" y="1690688"/>
            <a:ext cx="10515600" cy="4802187"/>
          </a:xfrm>
        </p:spPr>
        <p:txBody>
          <a:bodyPr/>
          <a:lstStyle/>
          <a:p>
            <a:r>
              <a:rPr lang="en-US" dirty="0"/>
              <a:t>Postal code data obtained from:</a:t>
            </a:r>
          </a:p>
          <a:p>
            <a:pPr lvl="1"/>
            <a:r>
              <a:rPr lang="en-US" dirty="0">
                <a:hlinkClick r:id="rId2"/>
              </a:rPr>
              <a:t>https://nl.wikipedia.org/wiki/Lijst_van_postcodes_1000-1999_in_Nederland#1000-1099</a:t>
            </a:r>
            <a:endParaRPr lang="en-US" dirty="0"/>
          </a:p>
          <a:p>
            <a:pPr lvl="1"/>
            <a:r>
              <a:rPr lang="en-US" dirty="0">
                <a:hlinkClick r:id="rId3"/>
              </a:rPr>
              <a:t>https://en.wikipedia.org/wiki/List_of_postal_codes_of_Canada:_M</a:t>
            </a:r>
            <a:endParaRPr lang="en-US" dirty="0"/>
          </a:p>
          <a:p>
            <a:endParaRPr lang="en-US" dirty="0"/>
          </a:p>
          <a:p>
            <a:r>
              <a:rPr lang="en-US" dirty="0"/>
              <a:t>Latitudes and longitudes of postal codes obtained from:</a:t>
            </a:r>
          </a:p>
          <a:p>
            <a:pPr lvl="1"/>
            <a:r>
              <a:rPr lang="en-US" dirty="0">
                <a:hlinkClick r:id="rId4"/>
              </a:rPr>
              <a:t>https://geocoder.readthedocs.io/providers/ArcGIS.html</a:t>
            </a:r>
            <a:endParaRPr lang="en-US" dirty="0"/>
          </a:p>
          <a:p>
            <a:pPr lvl="1"/>
            <a:r>
              <a:rPr lang="en-US" dirty="0">
                <a:hlinkClick r:id="rId5"/>
              </a:rPr>
              <a:t>https://cocl.us/Geospatial_data</a:t>
            </a:r>
            <a:endParaRPr lang="en-US" dirty="0"/>
          </a:p>
          <a:p>
            <a:pPr marL="457200" lvl="1" indent="0">
              <a:buNone/>
            </a:pPr>
            <a:endParaRPr lang="en-US" dirty="0"/>
          </a:p>
          <a:p>
            <a:r>
              <a:rPr lang="en-US" dirty="0"/>
              <a:t>Venue data obtained from:</a:t>
            </a:r>
          </a:p>
          <a:p>
            <a:pPr lvl="1"/>
            <a:r>
              <a:rPr lang="en-US" dirty="0">
                <a:hlinkClick r:id="rId6"/>
              </a:rPr>
              <a:t>https://api.foursquare.com</a:t>
            </a:r>
            <a:endParaRPr lang="en-US" dirty="0"/>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68804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C12F-6B5E-C74F-9193-D1F5EFE9D761}"/>
              </a:ext>
            </a:extLst>
          </p:cNvPr>
          <p:cNvSpPr>
            <a:spLocks noGrp="1"/>
          </p:cNvSpPr>
          <p:nvPr>
            <p:ph type="title"/>
          </p:nvPr>
        </p:nvSpPr>
        <p:spPr/>
        <p:txBody>
          <a:bodyPr/>
          <a:lstStyle/>
          <a:p>
            <a:pPr algn="ctr"/>
            <a:r>
              <a:rPr lang="en-US" dirty="0"/>
              <a:t>Methodology – Data acquisition and exploration</a:t>
            </a:r>
          </a:p>
        </p:txBody>
      </p:sp>
      <p:sp>
        <p:nvSpPr>
          <p:cNvPr id="3" name="Content Placeholder 2">
            <a:extLst>
              <a:ext uri="{FF2B5EF4-FFF2-40B4-BE49-F238E27FC236}">
                <a16:creationId xmlns:a16="http://schemas.microsoft.com/office/drawing/2014/main" id="{1F9DB5BD-0DFD-7042-9DEB-D00C319A0AD1}"/>
              </a:ext>
            </a:extLst>
          </p:cNvPr>
          <p:cNvSpPr>
            <a:spLocks noGrp="1"/>
          </p:cNvSpPr>
          <p:nvPr>
            <p:ph idx="1"/>
          </p:nvPr>
        </p:nvSpPr>
        <p:spPr>
          <a:xfrm>
            <a:off x="838200" y="2438399"/>
            <a:ext cx="10515600" cy="3210561"/>
          </a:xfrm>
        </p:spPr>
        <p:txBody>
          <a:bodyPr/>
          <a:lstStyle/>
          <a:p>
            <a:pPr lvl="1"/>
            <a:r>
              <a:rPr lang="en-US" dirty="0"/>
              <a:t>Scraping of postal codes from websites using python module </a:t>
            </a:r>
            <a:r>
              <a:rPr lang="en-US" dirty="0" err="1"/>
              <a:t>BeautifulSoup</a:t>
            </a:r>
            <a:endParaRPr lang="en-US" dirty="0"/>
          </a:p>
          <a:p>
            <a:pPr lvl="1"/>
            <a:r>
              <a:rPr lang="en-US" dirty="0"/>
              <a:t>Retrieving latitudes and longitudes from </a:t>
            </a:r>
            <a:r>
              <a:rPr lang="en-US" dirty="0" err="1"/>
              <a:t>arcgis</a:t>
            </a:r>
            <a:r>
              <a:rPr lang="en-US" dirty="0"/>
              <a:t> and </a:t>
            </a:r>
            <a:r>
              <a:rPr lang="en-US" dirty="0">
                <a:hlinkClick r:id="rId2"/>
              </a:rPr>
              <a:t>https://Geospatial_data</a:t>
            </a:r>
            <a:endParaRPr lang="en-US" dirty="0"/>
          </a:p>
          <a:p>
            <a:pPr lvl="1"/>
            <a:r>
              <a:rPr lang="en-US" dirty="0"/>
              <a:t>Store these data points in pandas </a:t>
            </a:r>
            <a:r>
              <a:rPr lang="en-US" dirty="0" err="1"/>
              <a:t>dataframes</a:t>
            </a:r>
            <a:endParaRPr lang="en-US" dirty="0"/>
          </a:p>
          <a:p>
            <a:pPr lvl="1"/>
            <a:r>
              <a:rPr lang="en-US" dirty="0"/>
              <a:t>Visualize </a:t>
            </a:r>
            <a:r>
              <a:rPr lang="en-US" dirty="0" err="1"/>
              <a:t>dataframes</a:t>
            </a:r>
            <a:endParaRPr lang="en-US" dirty="0"/>
          </a:p>
          <a:p>
            <a:pPr lvl="1"/>
            <a:r>
              <a:rPr lang="en-US" dirty="0"/>
              <a:t>Acquire venues within 500 meters of latitudes and longitudes from Foursquare</a:t>
            </a:r>
          </a:p>
          <a:p>
            <a:pPr lvl="1"/>
            <a:r>
              <a:rPr lang="en-US" dirty="0"/>
              <a:t>Standardize </a:t>
            </a:r>
            <a:r>
              <a:rPr lang="en-US" dirty="0" err="1"/>
              <a:t>dataframes</a:t>
            </a:r>
            <a:r>
              <a:rPr lang="en-US" dirty="0"/>
              <a:t> by equating categories of venues for Amsterdam and Toronto </a:t>
            </a:r>
          </a:p>
          <a:p>
            <a:pPr lvl="1"/>
            <a:endParaRPr lang="en-US" dirty="0"/>
          </a:p>
        </p:txBody>
      </p:sp>
    </p:spTree>
    <p:extLst>
      <p:ext uri="{BB962C8B-B14F-4D97-AF65-F5344CB8AC3E}">
        <p14:creationId xmlns:p14="http://schemas.microsoft.com/office/powerpoint/2010/main" val="156488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1EA45-A912-B84F-A652-986D0485288C}"/>
              </a:ext>
            </a:extLst>
          </p:cNvPr>
          <p:cNvSpPr>
            <a:spLocks noGrp="1"/>
          </p:cNvSpPr>
          <p:nvPr>
            <p:ph type="title"/>
          </p:nvPr>
        </p:nvSpPr>
        <p:spPr/>
        <p:txBody>
          <a:bodyPr/>
          <a:lstStyle/>
          <a:p>
            <a:pPr algn="ctr"/>
            <a:r>
              <a:rPr lang="en-US" dirty="0"/>
              <a:t>Methodology – Inferential statistical testing</a:t>
            </a:r>
          </a:p>
        </p:txBody>
      </p:sp>
      <p:sp>
        <p:nvSpPr>
          <p:cNvPr id="3" name="Content Placeholder 2">
            <a:extLst>
              <a:ext uri="{FF2B5EF4-FFF2-40B4-BE49-F238E27FC236}">
                <a16:creationId xmlns:a16="http://schemas.microsoft.com/office/drawing/2014/main" id="{4555C2D1-5BBF-5748-BC07-2CF0A37A9E46}"/>
              </a:ext>
            </a:extLst>
          </p:cNvPr>
          <p:cNvSpPr>
            <a:spLocks noGrp="1"/>
          </p:cNvSpPr>
          <p:nvPr>
            <p:ph idx="1"/>
          </p:nvPr>
        </p:nvSpPr>
        <p:spPr>
          <a:xfrm>
            <a:off x="838200" y="2214881"/>
            <a:ext cx="10515600" cy="2641600"/>
          </a:xfrm>
        </p:spPr>
        <p:txBody>
          <a:bodyPr>
            <a:normAutofit/>
          </a:bodyPr>
          <a:lstStyle/>
          <a:p>
            <a:r>
              <a:rPr lang="en-US" dirty="0"/>
              <a:t>Create </a:t>
            </a:r>
            <a:r>
              <a:rPr lang="en-US" dirty="0" err="1"/>
              <a:t>dataframes</a:t>
            </a:r>
            <a:r>
              <a:rPr lang="en-US" dirty="0"/>
              <a:t> grouped by borough and containing the mean of the frequency of occurrence of each category of venue for postal codes belonging to each borough. </a:t>
            </a:r>
          </a:p>
          <a:p>
            <a:r>
              <a:rPr lang="en-US" dirty="0"/>
              <a:t>Print out the top 5 and the top 10 most common venues for each borough in Amsterdam and Toronto.</a:t>
            </a:r>
          </a:p>
        </p:txBody>
      </p:sp>
    </p:spTree>
    <p:extLst>
      <p:ext uri="{BB962C8B-B14F-4D97-AF65-F5344CB8AC3E}">
        <p14:creationId xmlns:p14="http://schemas.microsoft.com/office/powerpoint/2010/main" val="1115565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F0FF-650F-3145-93CC-986365DFB540}"/>
              </a:ext>
            </a:extLst>
          </p:cNvPr>
          <p:cNvSpPr>
            <a:spLocks noGrp="1"/>
          </p:cNvSpPr>
          <p:nvPr>
            <p:ph type="title"/>
          </p:nvPr>
        </p:nvSpPr>
        <p:spPr/>
        <p:txBody>
          <a:bodyPr/>
          <a:lstStyle/>
          <a:p>
            <a:pPr algn="ctr"/>
            <a:r>
              <a:rPr lang="en-US" dirty="0"/>
              <a:t>Methodology – Machine learning</a:t>
            </a:r>
          </a:p>
        </p:txBody>
      </p:sp>
      <p:sp>
        <p:nvSpPr>
          <p:cNvPr id="3" name="Content Placeholder 2">
            <a:extLst>
              <a:ext uri="{FF2B5EF4-FFF2-40B4-BE49-F238E27FC236}">
                <a16:creationId xmlns:a16="http://schemas.microsoft.com/office/drawing/2014/main" id="{B47E66D2-6A56-DF49-881C-D82ADCD1A169}"/>
              </a:ext>
            </a:extLst>
          </p:cNvPr>
          <p:cNvSpPr>
            <a:spLocks noGrp="1"/>
          </p:cNvSpPr>
          <p:nvPr>
            <p:ph idx="1"/>
          </p:nvPr>
        </p:nvSpPr>
        <p:spPr>
          <a:xfrm>
            <a:off x="838200" y="1849120"/>
            <a:ext cx="10515600" cy="4643755"/>
          </a:xfrm>
        </p:spPr>
        <p:txBody>
          <a:bodyPr>
            <a:normAutofit lnSpcReduction="10000"/>
          </a:bodyPr>
          <a:lstStyle/>
          <a:p>
            <a:r>
              <a:rPr lang="en-US" dirty="0"/>
              <a:t>Run the method of k-means clustering to find 5 clusters of boroughs that are similar in terms of venues existing in such boroughs</a:t>
            </a:r>
          </a:p>
          <a:p>
            <a:r>
              <a:rPr lang="en-US" dirty="0"/>
              <a:t>Add resulting cluster labels to the </a:t>
            </a:r>
            <a:r>
              <a:rPr lang="en-US" dirty="0" err="1"/>
              <a:t>dataframes</a:t>
            </a:r>
            <a:endParaRPr lang="en-US" dirty="0"/>
          </a:p>
          <a:p>
            <a:r>
              <a:rPr lang="en-US" dirty="0"/>
              <a:t> Visualize the clusters on maps for Amsterdam and Toronto</a:t>
            </a:r>
          </a:p>
          <a:p>
            <a:r>
              <a:rPr lang="en-US" dirty="0"/>
              <a:t>Store the feature vectors of the clusters in variables '</a:t>
            </a:r>
            <a:r>
              <a:rPr lang="en-US" dirty="0" err="1"/>
              <a:t>amsterdam_cluster_centers</a:t>
            </a:r>
            <a:r>
              <a:rPr lang="en-US" dirty="0"/>
              <a:t>' and '</a:t>
            </a:r>
            <a:r>
              <a:rPr lang="en-US" dirty="0" err="1"/>
              <a:t>toronto_cluster_centers</a:t>
            </a:r>
            <a:r>
              <a:rPr lang="en-US" dirty="0"/>
              <a:t>’.</a:t>
            </a:r>
          </a:p>
          <a:p>
            <a:r>
              <a:rPr lang="en-US" dirty="0"/>
              <a:t>Calculate Euclidean distances pairwise between cluster centers in Amsterdam and Toronto to analyze similarities and dissimilarities</a:t>
            </a:r>
          </a:p>
          <a:p>
            <a:r>
              <a:rPr lang="en-US" dirty="0"/>
              <a:t>Print Euclidean distances in ascending order. Now, the clusters that are similar for Amsterdam and Toronto can be determined as well as those that are dissimilar.</a:t>
            </a:r>
          </a:p>
          <a:p>
            <a:endParaRPr lang="en-US" dirty="0"/>
          </a:p>
        </p:txBody>
      </p:sp>
    </p:spTree>
    <p:extLst>
      <p:ext uri="{BB962C8B-B14F-4D97-AF65-F5344CB8AC3E}">
        <p14:creationId xmlns:p14="http://schemas.microsoft.com/office/powerpoint/2010/main" val="4242778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2B4D-91F4-3D41-8B5C-9924C57DA0FD}"/>
              </a:ext>
            </a:extLst>
          </p:cNvPr>
          <p:cNvSpPr>
            <a:spLocks noGrp="1"/>
          </p:cNvSpPr>
          <p:nvPr>
            <p:ph type="title"/>
          </p:nvPr>
        </p:nvSpPr>
        <p:spPr/>
        <p:txBody>
          <a:bodyPr/>
          <a:lstStyle/>
          <a:p>
            <a:pPr algn="ctr"/>
            <a:r>
              <a:rPr lang="en-US" dirty="0"/>
              <a:t>Results - Data acquisition and exploration</a:t>
            </a:r>
          </a:p>
        </p:txBody>
      </p:sp>
      <p:sp>
        <p:nvSpPr>
          <p:cNvPr id="3" name="Content Placeholder 2">
            <a:extLst>
              <a:ext uri="{FF2B5EF4-FFF2-40B4-BE49-F238E27FC236}">
                <a16:creationId xmlns:a16="http://schemas.microsoft.com/office/drawing/2014/main" id="{40813804-579A-0A42-8458-430411F9E311}"/>
              </a:ext>
            </a:extLst>
          </p:cNvPr>
          <p:cNvSpPr>
            <a:spLocks noGrp="1"/>
          </p:cNvSpPr>
          <p:nvPr>
            <p:ph idx="1"/>
          </p:nvPr>
        </p:nvSpPr>
        <p:spPr>
          <a:xfrm>
            <a:off x="838200" y="2174239"/>
            <a:ext cx="10515600" cy="4002723"/>
          </a:xfrm>
        </p:spPr>
        <p:txBody>
          <a:bodyPr/>
          <a:lstStyle/>
          <a:p>
            <a:r>
              <a:rPr lang="en-US" dirty="0"/>
              <a:t>63 rows of postal coders, boroughs, neighborhoods and their latitudes and longitudes for Amsterdam. 103 rows for Toronto</a:t>
            </a:r>
          </a:p>
          <a:p>
            <a:r>
              <a:rPr lang="en-US" dirty="0"/>
              <a:t>2129 rows of venue data for Amsterdam. 2237 rows for Toronto</a:t>
            </a:r>
          </a:p>
          <a:p>
            <a:r>
              <a:rPr lang="en-US" dirty="0"/>
              <a:t>After standardization:</a:t>
            </a:r>
          </a:p>
          <a:p>
            <a:pPr lvl="1"/>
            <a:r>
              <a:rPr lang="en-US" dirty="0"/>
              <a:t>191 unique categories of venues</a:t>
            </a:r>
          </a:p>
          <a:p>
            <a:pPr lvl="1"/>
            <a:r>
              <a:rPr lang="en-US" dirty="0"/>
              <a:t>1878 rows of venue data for Amsterdam</a:t>
            </a:r>
          </a:p>
          <a:p>
            <a:pPr lvl="1"/>
            <a:r>
              <a:rPr lang="en-US" dirty="0"/>
              <a:t>2033 rows of venue data for Toronto</a:t>
            </a:r>
          </a:p>
        </p:txBody>
      </p:sp>
    </p:spTree>
    <p:extLst>
      <p:ext uri="{BB962C8B-B14F-4D97-AF65-F5344CB8AC3E}">
        <p14:creationId xmlns:p14="http://schemas.microsoft.com/office/powerpoint/2010/main" val="201572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A907B-73FA-8545-B645-5E29A74F0106}"/>
              </a:ext>
            </a:extLst>
          </p:cNvPr>
          <p:cNvSpPr>
            <a:spLocks noGrp="1"/>
          </p:cNvSpPr>
          <p:nvPr>
            <p:ph type="title"/>
          </p:nvPr>
        </p:nvSpPr>
        <p:spPr>
          <a:xfrm>
            <a:off x="838200" y="365125"/>
            <a:ext cx="10515600" cy="1325563"/>
          </a:xfrm>
        </p:spPr>
        <p:txBody>
          <a:bodyPr/>
          <a:lstStyle/>
          <a:p>
            <a:r>
              <a:rPr lang="en-US"/>
              <a:t>Results – Inferential statistical testing</a:t>
            </a:r>
            <a:endParaRPr lang="en-US" dirty="0"/>
          </a:p>
        </p:txBody>
      </p:sp>
      <p:pic>
        <p:nvPicPr>
          <p:cNvPr id="5" name="Content Placeholder 4">
            <a:extLst>
              <a:ext uri="{FF2B5EF4-FFF2-40B4-BE49-F238E27FC236}">
                <a16:creationId xmlns:a16="http://schemas.microsoft.com/office/drawing/2014/main" id="{D157E78A-4BEF-8749-8332-6D8D379844F1}"/>
              </a:ext>
            </a:extLst>
          </p:cNvPr>
          <p:cNvPicPr>
            <a:picLocks noGrp="1" noChangeAspect="1"/>
          </p:cNvPicPr>
          <p:nvPr>
            <p:ph idx="1"/>
          </p:nvPr>
        </p:nvPicPr>
        <p:blipFill>
          <a:blip r:embed="rId2"/>
          <a:stretch>
            <a:fillRect/>
          </a:stretch>
        </p:blipFill>
        <p:spPr>
          <a:xfrm>
            <a:off x="211396" y="1997796"/>
            <a:ext cx="5979677" cy="2989839"/>
          </a:xfrm>
        </p:spPr>
      </p:pic>
      <p:pic>
        <p:nvPicPr>
          <p:cNvPr id="7" name="Picture 6">
            <a:extLst>
              <a:ext uri="{FF2B5EF4-FFF2-40B4-BE49-F238E27FC236}">
                <a16:creationId xmlns:a16="http://schemas.microsoft.com/office/drawing/2014/main" id="{0C05E1F5-FB53-FF42-8117-8DCF8E38E815}"/>
              </a:ext>
            </a:extLst>
          </p:cNvPr>
          <p:cNvPicPr>
            <a:picLocks noChangeAspect="1"/>
          </p:cNvPicPr>
          <p:nvPr/>
        </p:nvPicPr>
        <p:blipFill>
          <a:blip r:embed="rId3"/>
          <a:stretch>
            <a:fillRect/>
          </a:stretch>
        </p:blipFill>
        <p:spPr>
          <a:xfrm>
            <a:off x="6655200" y="1997796"/>
            <a:ext cx="5128910" cy="2989839"/>
          </a:xfrm>
          <a:prstGeom prst="rect">
            <a:avLst/>
          </a:prstGeom>
        </p:spPr>
      </p:pic>
    </p:spTree>
    <p:extLst>
      <p:ext uri="{BB962C8B-B14F-4D97-AF65-F5344CB8AC3E}">
        <p14:creationId xmlns:p14="http://schemas.microsoft.com/office/powerpoint/2010/main" val="116223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D7BD5-9C38-F647-8B36-9C4AFCE275F1}"/>
              </a:ext>
            </a:extLst>
          </p:cNvPr>
          <p:cNvSpPr>
            <a:spLocks noGrp="1"/>
          </p:cNvSpPr>
          <p:nvPr>
            <p:ph type="title"/>
          </p:nvPr>
        </p:nvSpPr>
        <p:spPr/>
        <p:txBody>
          <a:bodyPr/>
          <a:lstStyle/>
          <a:p>
            <a:pPr algn="ctr"/>
            <a:r>
              <a:rPr lang="en-US" dirty="0"/>
              <a:t>Results – Machine learning</a:t>
            </a:r>
          </a:p>
        </p:txBody>
      </p:sp>
      <p:pic>
        <p:nvPicPr>
          <p:cNvPr id="10" name="Content Placeholder 9">
            <a:extLst>
              <a:ext uri="{FF2B5EF4-FFF2-40B4-BE49-F238E27FC236}">
                <a16:creationId xmlns:a16="http://schemas.microsoft.com/office/drawing/2014/main" id="{F8D8C05C-6399-014B-8C59-648069DC5C2C}"/>
              </a:ext>
            </a:extLst>
          </p:cNvPr>
          <p:cNvPicPr>
            <a:picLocks noGrp="1" noChangeAspect="1"/>
          </p:cNvPicPr>
          <p:nvPr>
            <p:ph idx="1"/>
          </p:nvPr>
        </p:nvPicPr>
        <p:blipFill>
          <a:blip r:embed="rId2"/>
          <a:stretch>
            <a:fillRect/>
          </a:stretch>
        </p:blipFill>
        <p:spPr>
          <a:xfrm>
            <a:off x="2146643" y="1825625"/>
            <a:ext cx="7898714" cy="4351338"/>
          </a:xfrm>
        </p:spPr>
      </p:pic>
    </p:spTree>
    <p:extLst>
      <p:ext uri="{BB962C8B-B14F-4D97-AF65-F5344CB8AC3E}">
        <p14:creationId xmlns:p14="http://schemas.microsoft.com/office/powerpoint/2010/main" val="4003916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566</Words>
  <Application>Microsoft Macintosh PowerPoint</Application>
  <PresentationFormat>Widescreen</PresentationFormat>
  <Paragraphs>61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The Harmony of Neighborhoods</vt:lpstr>
      <vt:lpstr>Why compare venue clusters of boroughs in Amsterdam and Toronto?</vt:lpstr>
      <vt:lpstr>Description of data and its usage</vt:lpstr>
      <vt:lpstr>Methodology – Data acquisition and exploration</vt:lpstr>
      <vt:lpstr>Methodology – Inferential statistical testing</vt:lpstr>
      <vt:lpstr>Methodology – Machine learning</vt:lpstr>
      <vt:lpstr>Results - Data acquisition and exploration</vt:lpstr>
      <vt:lpstr>Results – Inferential statistical testing</vt:lpstr>
      <vt:lpstr>Results – Machine learning</vt:lpstr>
      <vt:lpstr>Results – Machine learning (cont.)</vt:lpstr>
      <vt:lpstr>Results – Machine learning (cont.)</vt:lpstr>
      <vt:lpstr>Results – Machine learning (cont.)</vt:lpstr>
      <vt:lpstr>Results – Euclidean distances</vt:lpstr>
      <vt:lpstr>Similar clusters</vt:lpstr>
      <vt:lpstr>Dissimilar clusters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Harmony of Neighborhoods</dc:title>
  <dc:creator>Reinoud Bosch</dc:creator>
  <cp:lastModifiedBy>Reinoud Bosch</cp:lastModifiedBy>
  <cp:revision>10</cp:revision>
  <dcterms:created xsi:type="dcterms:W3CDTF">2019-02-07T01:01:53Z</dcterms:created>
  <dcterms:modified xsi:type="dcterms:W3CDTF">2019-02-07T02:41:24Z</dcterms:modified>
</cp:coreProperties>
</file>